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8" r:id="rId3"/>
    <p:sldId id="267" r:id="rId4"/>
    <p:sldId id="268" r:id="rId5"/>
    <p:sldId id="460" r:id="rId6"/>
    <p:sldId id="479" r:id="rId7"/>
    <p:sldId id="480" r:id="rId8"/>
    <p:sldId id="481" r:id="rId9"/>
    <p:sldId id="485" r:id="rId10"/>
    <p:sldId id="486" r:id="rId11"/>
    <p:sldId id="328" r:id="rId12"/>
    <p:sldId id="461" r:id="rId13"/>
    <p:sldId id="482" r:id="rId14"/>
    <p:sldId id="484" r:id="rId15"/>
    <p:sldId id="483" r:id="rId16"/>
    <p:sldId id="45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8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99"/>
    <p:restoredTop sz="88924"/>
  </p:normalViewPr>
  <p:slideViewPr>
    <p:cSldViewPr snapToGrid="0" snapToObjects="1" showGuides="1">
      <p:cViewPr varScale="1">
        <p:scale>
          <a:sx n="92" d="100"/>
          <a:sy n="92" d="100"/>
        </p:scale>
        <p:origin x="504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D3CFF2-8481-F64E-BB35-683174E1F864}" type="datetimeFigureOut">
              <a:rPr lang="en-US" smtClean="0"/>
              <a:t>11/1/18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AF9C3-6898-734B-B094-6E43BB775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102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F9C3-6898-734B-B094-6E43BB7752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2194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F9C3-6898-734B-B094-6E43BB7752D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374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commons.wikimedia.org</a:t>
            </a:r>
            <a:r>
              <a:rPr lang="en-US" dirty="0"/>
              <a:t>/wiki/File:Plain-M%26Ms-Pile.jpg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F9C3-6898-734B-B094-6E43BB7752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blogs.sas.com</a:t>
            </a:r>
            <a:r>
              <a:rPr lang="en-US" dirty="0"/>
              <a:t>/content/</a:t>
            </a:r>
            <a:r>
              <a:rPr lang="en-US" dirty="0" err="1"/>
              <a:t>iml</a:t>
            </a:r>
            <a:r>
              <a:rPr lang="en-US" dirty="0"/>
              <a:t>/2017/02/20/proportion-of-colors-</a:t>
            </a:r>
            <a:r>
              <a:rPr lang="en-US" dirty="0" err="1"/>
              <a:t>mandms.html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qz.com</a:t>
            </a:r>
            <a:r>
              <a:rPr lang="en-US" dirty="0"/>
              <a:t>/918008/the-color-distribution-of-mms-as-determined-by-a-phd-in-statistics/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FAF9C3-6898-734B-B094-6E43BB7752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9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E69FB-647F-5B42-BB71-6678A7C72A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C16A60-E973-DA44-AA69-0835EDAA04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9183C-DB08-9348-8491-8FA4465A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2206A-82C5-3F42-ABB3-4076B5205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7D57B5-D232-984F-A9D0-AC3A5CF2D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8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D665F-3384-7A45-9951-0790F77C5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3B5DE1-6311-4643-9C87-E5487B64AF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9B0C2-547A-BE40-884F-A36EA698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75410-786E-3947-8C5F-822A8DA35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BCDF5-CA6D-624D-AE0F-2E946AC7E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14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EE679C-D989-0F44-B0A9-6C1C84DD3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F2184A-5D98-5044-AF5B-A368B6E7E0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2E300-C64C-404D-B31A-DD02C3B151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B10F7-07F8-9145-88F8-4EFDF4878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CCDD6-96E2-1B47-AB47-FCA0BD3F3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652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9BC6-9FB0-AD44-B8A4-E41C10883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855"/>
            <a:ext cx="10515600" cy="912016"/>
          </a:xfrm>
        </p:spPr>
        <p:txBody>
          <a:bodyPr/>
          <a:lstStyle>
            <a:lvl1pPr algn="ctr">
              <a:defRPr spc="1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4CB0D-1F9A-9842-83A4-2C4C09172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6115C-655E-2542-AEC6-E216122EF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A8217-00F3-9A42-9F49-A3EA991F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8CA51-12CE-8044-A567-6E3E90716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93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229CE-0379-1341-9CBB-CEB13F099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 spc="1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DFFDD-BAB5-5F4F-9F50-9FDF32E03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3B167-299A-9D46-AE80-2B9C66994E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57FC7-61ED-4B44-9800-9CE620F53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1BC99-BDAA-4241-B072-55FA33A3E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028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B12F2-5A6C-074C-897F-DB0535B88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8D40F-ABC7-CF4F-B6DB-BEF517581D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FD94A7-9423-2749-ACF2-2975782A24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FD6FF-1C3D-8044-A4B3-A1298EE756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FA9E8F-D343-7C4B-AD83-0F9A710DD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D94DC-0B04-3846-A3B3-E97E7C3E8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26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74463-E4D1-2845-B03C-1AEBAD483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0ECC8-19D0-7246-9491-9BFA58A0F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84CF99-BBFB-D74C-859B-32BFD916D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75A12-FB6D-974E-8592-D62ECE69AD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59445D-9A21-8040-9A39-AEF1BAA406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2967B4-66A8-C242-978E-B400333B5D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788E44-0F95-F143-95A4-60C62F020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B78237-AC9E-4F4F-8DE7-579833E4C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81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E64C1-D2C4-8B47-86B3-6EE0BEE54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855"/>
            <a:ext cx="10515600" cy="912016"/>
          </a:xfrm>
        </p:spPr>
        <p:txBody>
          <a:bodyPr/>
          <a:lstStyle>
            <a:lvl1pPr algn="ctr">
              <a:defRPr spc="1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4DE19-C222-2644-9E14-F7EA915537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C4EDF1-97E4-9B46-998C-2EA686A55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007792-E6B8-9E4C-BAB7-7152072A6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07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4D06CB-330E-1948-B926-37B62CACC2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6EA2E1-690E-6645-9B3D-5E4D82BB6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892284-6B2B-E94B-8263-2914264EE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48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D656-6F15-EA40-B8EB-427F3E02B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80D54-971D-AA4E-ABC6-0255C3936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6F1F86-F6B5-CF48-8B76-147355882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AC1D1-C9CA-3C43-8042-8B7E813242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A70AF-B059-6F49-AF45-53BBD83D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231AD0-700C-1442-92D3-6D6BBF328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49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F158B-11B1-F747-8C3F-025C252F9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5A4110-BB27-0344-9EB7-EFB1C1305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DAF373-2CBE-9248-87C6-BF9503ED7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C1CB9-8661-284C-80C9-A275EDC9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B42CE1-1E40-A04B-997C-97A4ECE655DB}" type="datetimeFigureOut">
              <a:rPr lang="en-US" smtClean="0"/>
              <a:t>11/1/18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E6D28-9903-7D4A-8EE6-66C799BC7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43A36-A8D0-F444-953E-55D31ECDB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1B5A7-038C-D043-90C7-5973CB4AAE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654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214009-04AB-3C47-A02A-650482ADB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854"/>
            <a:ext cx="10515600" cy="1120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67FF39-AF91-E047-9BFA-1F8709008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640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b="1" i="0" kern="1200" spc="500" baseline="0">
          <a:solidFill>
            <a:schemeClr val="tx1"/>
          </a:solidFill>
          <a:latin typeface="Avenir Next Demi Bold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136" userDrawn="1">
          <p15:clr>
            <a:srgbClr val="F26B43"/>
          </p15:clr>
        </p15:guide>
        <p15:guide id="4" pos="2544" userDrawn="1">
          <p15:clr>
            <a:srgbClr val="F26B43"/>
          </p15:clr>
        </p15:guide>
        <p15:guide id="5" pos="5760" userDrawn="1">
          <p15:clr>
            <a:srgbClr val="F26B43"/>
          </p15:clr>
        </p15:guide>
        <p15:guide id="6" pos="1920" userDrawn="1">
          <p15:clr>
            <a:srgbClr val="F26B43"/>
          </p15:clr>
        </p15:guide>
        <p15:guide id="7" pos="7488" userDrawn="1">
          <p15:clr>
            <a:srgbClr val="F26B43"/>
          </p15:clr>
        </p15:guide>
        <p15:guide id="8" pos="96" userDrawn="1">
          <p15:clr>
            <a:srgbClr val="F26B43"/>
          </p15:clr>
        </p15:guide>
        <p15:guide id="9" orient="horz" pos="4224" userDrawn="1">
          <p15:clr>
            <a:srgbClr val="F26B43"/>
          </p15:clr>
        </p15:guide>
        <p15:guide id="10" pos="3936" userDrawn="1">
          <p15:clr>
            <a:srgbClr val="F26B43"/>
          </p15:clr>
        </p15:guide>
        <p15:guide id="11" pos="3744" userDrawn="1">
          <p15:clr>
            <a:srgbClr val="F26B43"/>
          </p15:clr>
        </p15:guide>
        <p15:guide id="12" pos="5236" userDrawn="1">
          <p15:clr>
            <a:srgbClr val="F26B43"/>
          </p15:clr>
        </p15:guide>
        <p15:guide id="13" pos="5040" userDrawn="1">
          <p15:clr>
            <a:srgbClr val="F26B43"/>
          </p15:clr>
        </p15:guide>
        <p15:guide id="14" pos="2640" userDrawn="1">
          <p15:clr>
            <a:srgbClr val="F26B43"/>
          </p15:clr>
        </p15:guide>
        <p15:guide id="15" pos="2448" userDrawn="1">
          <p15:clr>
            <a:srgbClr val="F26B43"/>
          </p15:clr>
        </p15:guide>
        <p15:guide id="16" pos="2020" userDrawn="1">
          <p15:clr>
            <a:srgbClr val="F26B43"/>
          </p15:clr>
        </p15:guide>
        <p15:guide id="17" pos="1800" userDrawn="1">
          <p15:clr>
            <a:srgbClr val="F26B43"/>
          </p15:clr>
        </p15:guide>
        <p15:guide id="18" pos="5860" userDrawn="1">
          <p15:clr>
            <a:srgbClr val="F26B43"/>
          </p15:clr>
        </p15:guide>
        <p15:guide id="19" pos="5664" userDrawn="1">
          <p15:clr>
            <a:srgbClr val="F26B43"/>
          </p15:clr>
        </p15:guide>
        <p15:guide id="20" pos="196" userDrawn="1">
          <p15:clr>
            <a:srgbClr val="F26B43"/>
          </p15:clr>
        </p15:guide>
        <p15:guide id="21" pos="7584" userDrawn="1">
          <p15:clr>
            <a:srgbClr val="F26B43"/>
          </p15:clr>
        </p15:guide>
        <p15:guide id="22" orient="horz" pos="936" userDrawn="1">
          <p15:clr>
            <a:srgbClr val="F26B43"/>
          </p15:clr>
        </p15:guide>
        <p15:guide id="23" orient="horz" pos="81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4AEEE-AB9E-2E49-AE24-AE9A5D2C1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75" y="1877843"/>
            <a:ext cx="12192000" cy="1551157"/>
          </a:xfrm>
        </p:spPr>
        <p:txBody>
          <a:bodyPr>
            <a:noAutofit/>
          </a:bodyPr>
          <a:lstStyle/>
          <a:p>
            <a:r>
              <a:rPr lang="en-US" sz="6600" spc="1000" dirty="0"/>
              <a:t>SAMPLING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C4D54C-096E-8148-9C48-547F29D6E0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55955"/>
            <a:ext cx="9144000" cy="1655762"/>
          </a:xfrm>
        </p:spPr>
        <p:txBody>
          <a:bodyPr/>
          <a:lstStyle/>
          <a:p>
            <a:r>
              <a:rPr lang="en-US" dirty="0"/>
              <a:t>MPA 630: Data Science for Public Management</a:t>
            </a:r>
          </a:p>
          <a:p>
            <a:r>
              <a:rPr lang="en-US" dirty="0"/>
              <a:t>November 1, 2018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D55386-9888-0744-8B86-BDAD01868E9E}"/>
              </a:ext>
            </a:extLst>
          </p:cNvPr>
          <p:cNvSpPr/>
          <p:nvPr/>
        </p:nvSpPr>
        <p:spPr>
          <a:xfrm>
            <a:off x="0" y="5349874"/>
            <a:ext cx="12192000" cy="150812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D0CCEE-3A09-F340-BB42-6F662B25F4F1}"/>
              </a:ext>
            </a:extLst>
          </p:cNvPr>
          <p:cNvSpPr/>
          <p:nvPr/>
        </p:nvSpPr>
        <p:spPr>
          <a:xfrm>
            <a:off x="0" y="0"/>
            <a:ext cx="12192000" cy="72904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34CE0E-A2AA-4044-80FC-C6E9B77E8176}"/>
              </a:ext>
            </a:extLst>
          </p:cNvPr>
          <p:cNvSpPr/>
          <p:nvPr/>
        </p:nvSpPr>
        <p:spPr>
          <a:xfrm rot="1160608">
            <a:off x="-2097911" y="5480937"/>
            <a:ext cx="8426124" cy="954107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Fill out your reading report </a:t>
            </a:r>
            <a:br>
              <a:rPr lang="en-US" sz="28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</a:br>
            <a:r>
              <a:rPr lang="en-US" sz="28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on Learning Suite</a:t>
            </a:r>
            <a:endParaRPr lang="en-US" sz="28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298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36C5B-2F75-A548-B637-9D97690F0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7550"/>
            <a:ext cx="12192000" cy="912016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IF *YOU* </a:t>
            </a:r>
            <a:br>
              <a:rPr lang="en-US" dirty="0"/>
            </a:br>
            <a:r>
              <a:rPr lang="en-US" dirty="0"/>
              <a:t>AREN’T COUNTED?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31C731-40B9-6440-9AE1-B69598846DE1}"/>
              </a:ext>
            </a:extLst>
          </p:cNvPr>
          <p:cNvCxnSpPr/>
          <p:nvPr/>
        </p:nvCxnSpPr>
        <p:spPr>
          <a:xfrm>
            <a:off x="4191000" y="1465623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1B7ACB7-DEE7-0945-8B98-026773115A06}"/>
              </a:ext>
            </a:extLst>
          </p:cNvPr>
          <p:cNvSpPr txBox="1"/>
          <p:nvPr/>
        </p:nvSpPr>
        <p:spPr>
          <a:xfrm>
            <a:off x="2180243" y="2304872"/>
            <a:ext cx="7831511" cy="1754326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Sampling gets us accurate estimates of population parameter—even if samples seem small!</a:t>
            </a:r>
            <a:endParaRPr lang="en-US" sz="24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5C5BDF-EDC9-594A-B712-4AF75A71F985}"/>
              </a:ext>
            </a:extLst>
          </p:cNvPr>
          <p:cNvSpPr txBox="1"/>
          <p:nvPr/>
        </p:nvSpPr>
        <p:spPr>
          <a:xfrm>
            <a:off x="4804050" y="4346066"/>
            <a:ext cx="2604689" cy="46166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Statistical power</a:t>
            </a:r>
            <a:endParaRPr lang="en-US" sz="16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05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CCC4B-7EFD-8E4C-9FBB-B0617A745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607128"/>
            <a:ext cx="10515600" cy="2840183"/>
          </a:xfrm>
        </p:spPr>
        <p:txBody>
          <a:bodyPr>
            <a:normAutofit/>
          </a:bodyPr>
          <a:lstStyle/>
          <a:p>
            <a:r>
              <a:rPr lang="en-US" dirty="0"/>
              <a:t>SAMPLING </a:t>
            </a:r>
            <a:br>
              <a:rPr lang="en-US" dirty="0"/>
            </a:br>
            <a:r>
              <a:rPr lang="en-US" dirty="0"/>
              <a:t>IN REAL LIFE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A5F18F-7D72-FE4D-820C-6CA6AF9697B1}"/>
              </a:ext>
            </a:extLst>
          </p:cNvPr>
          <p:cNvSpPr/>
          <p:nvPr/>
        </p:nvSpPr>
        <p:spPr>
          <a:xfrm>
            <a:off x="0" y="0"/>
            <a:ext cx="12192000" cy="7290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F5D09C-A866-7044-A78D-B4DBE71FA637}"/>
              </a:ext>
            </a:extLst>
          </p:cNvPr>
          <p:cNvSpPr/>
          <p:nvPr/>
        </p:nvSpPr>
        <p:spPr>
          <a:xfrm>
            <a:off x="0" y="6128951"/>
            <a:ext cx="12192000" cy="7290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FC5574-93A7-7E44-AC52-7AF93DF421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16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FC94D-041C-F749-B174-86832D0F2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2855"/>
            <a:ext cx="12192000" cy="912016"/>
          </a:xfrm>
        </p:spPr>
        <p:txBody>
          <a:bodyPr>
            <a:normAutofit/>
          </a:bodyPr>
          <a:lstStyle/>
          <a:p>
            <a:r>
              <a:rPr lang="en-US" dirty="0"/>
              <a:t>M&amp;M SAMPLING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A12127-A5B5-454B-929C-DA3DA0A92C4A}"/>
              </a:ext>
            </a:extLst>
          </p:cNvPr>
          <p:cNvCxnSpPr/>
          <p:nvPr/>
        </p:nvCxnSpPr>
        <p:spPr>
          <a:xfrm>
            <a:off x="4191000" y="1077687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F1D8994-325C-AE45-B40E-A300E3D4CB39}"/>
              </a:ext>
            </a:extLst>
          </p:cNvPr>
          <p:cNvSpPr txBox="1"/>
          <p:nvPr/>
        </p:nvSpPr>
        <p:spPr>
          <a:xfrm>
            <a:off x="311150" y="1667416"/>
            <a:ext cx="5623008" cy="70788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Define the population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41FF3A-4C4F-ED44-9631-BF2EE02AF169}"/>
              </a:ext>
            </a:extLst>
          </p:cNvPr>
          <p:cNvSpPr txBox="1"/>
          <p:nvPr/>
        </p:nvSpPr>
        <p:spPr>
          <a:xfrm>
            <a:off x="6262258" y="1500207"/>
            <a:ext cx="4003964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What thing are we counting?</a:t>
            </a:r>
            <a:endParaRPr lang="en-US" sz="16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190FD6-E3EC-8046-AFF2-4036634DF4FB}"/>
              </a:ext>
            </a:extLst>
          </p:cNvPr>
          <p:cNvSpPr txBox="1"/>
          <p:nvPr/>
        </p:nvSpPr>
        <p:spPr>
          <a:xfrm>
            <a:off x="6262258" y="2153558"/>
            <a:ext cx="4983766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What parameter are we measuring?</a:t>
            </a:r>
            <a:endParaRPr lang="en-US" sz="16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1DDB1F-899C-EE4D-AFB5-9E8155B73B7B}"/>
              </a:ext>
            </a:extLst>
          </p:cNvPr>
          <p:cNvSpPr txBox="1"/>
          <p:nvPr/>
        </p:nvSpPr>
        <p:spPr>
          <a:xfrm>
            <a:off x="320591" y="3097861"/>
            <a:ext cx="5623008" cy="70788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Count the population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787840-5008-6C44-AEF5-0E42AE6CDABD}"/>
              </a:ext>
            </a:extLst>
          </p:cNvPr>
          <p:cNvSpPr txBox="1"/>
          <p:nvPr/>
        </p:nvSpPr>
        <p:spPr>
          <a:xfrm>
            <a:off x="6262258" y="3187871"/>
            <a:ext cx="2798618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Census or sample?</a:t>
            </a:r>
            <a:endParaRPr lang="en-US" sz="16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0BFF86-5ACA-304F-A7A7-986A122EB883}"/>
              </a:ext>
            </a:extLst>
          </p:cNvPr>
          <p:cNvSpPr txBox="1"/>
          <p:nvPr/>
        </p:nvSpPr>
        <p:spPr>
          <a:xfrm>
            <a:off x="320590" y="4055985"/>
            <a:ext cx="5623009" cy="70788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Measure the sample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114E45-79AC-6C40-9453-156BFF5B7A55}"/>
              </a:ext>
            </a:extLst>
          </p:cNvPr>
          <p:cNvSpPr txBox="1"/>
          <p:nvPr/>
        </p:nvSpPr>
        <p:spPr>
          <a:xfrm>
            <a:off x="6248403" y="4179095"/>
            <a:ext cx="2632361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What is our p-hat?</a:t>
            </a:r>
            <a:endParaRPr lang="en-US" sz="16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47CD92-AE4C-BB4C-A360-F46161A51B1B}"/>
              </a:ext>
            </a:extLst>
          </p:cNvPr>
          <p:cNvSpPr txBox="1"/>
          <p:nvPr/>
        </p:nvSpPr>
        <p:spPr>
          <a:xfrm>
            <a:off x="320590" y="5454912"/>
            <a:ext cx="5623009" cy="70788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Is the sample good?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1B1D2B-8CB7-FE43-B938-642DEB50F0D3}"/>
              </a:ext>
            </a:extLst>
          </p:cNvPr>
          <p:cNvSpPr txBox="1"/>
          <p:nvPr/>
        </p:nvSpPr>
        <p:spPr>
          <a:xfrm>
            <a:off x="6248403" y="5021900"/>
            <a:ext cx="4128652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Is the sample representative?</a:t>
            </a:r>
            <a:endParaRPr lang="en-US" sz="16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860F9E-5377-9D4C-8C4D-D55789AD125A}"/>
              </a:ext>
            </a:extLst>
          </p:cNvPr>
          <p:cNvSpPr txBox="1"/>
          <p:nvPr/>
        </p:nvSpPr>
        <p:spPr>
          <a:xfrm>
            <a:off x="6262258" y="5620020"/>
            <a:ext cx="3200397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Is the sample biased?</a:t>
            </a:r>
            <a:endParaRPr lang="en-US" sz="16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9D5F4C-F037-1E44-827A-3807468E1897}"/>
              </a:ext>
            </a:extLst>
          </p:cNvPr>
          <p:cNvSpPr txBox="1"/>
          <p:nvPr/>
        </p:nvSpPr>
        <p:spPr>
          <a:xfrm>
            <a:off x="6262258" y="6218140"/>
            <a:ext cx="3200397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Is p-hat a good guess?</a:t>
            </a:r>
            <a:endParaRPr lang="en-US" sz="16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825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e/e5/Plain-M%26Ms-Pile.jpg">
            <a:extLst>
              <a:ext uri="{FF2B5EF4-FFF2-40B4-BE49-F238E27FC236}">
                <a16:creationId xmlns:a16="http://schemas.microsoft.com/office/drawing/2014/main" id="{21FCB228-6448-D24F-A056-595BC51FED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5897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1609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FC94D-041C-F749-B174-86832D0F2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2855"/>
            <a:ext cx="12192000" cy="912016"/>
          </a:xfrm>
        </p:spPr>
        <p:txBody>
          <a:bodyPr>
            <a:normAutofit/>
          </a:bodyPr>
          <a:lstStyle/>
          <a:p>
            <a:r>
              <a:rPr lang="en-US" dirty="0"/>
              <a:t>THE TRUE </a:t>
            </a:r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A12127-A5B5-454B-929C-DA3DA0A92C4A}"/>
              </a:ext>
            </a:extLst>
          </p:cNvPr>
          <p:cNvCxnSpPr/>
          <p:nvPr/>
        </p:nvCxnSpPr>
        <p:spPr>
          <a:xfrm>
            <a:off x="4191000" y="1077687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91A0D044-981F-FF4C-B470-82B3F0F02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6215" y="343112"/>
            <a:ext cx="434112" cy="520934"/>
          </a:xfrm>
          <a:prstGeom prst="rect">
            <a:avLst/>
          </a:prstGeom>
        </p:spPr>
      </p:pic>
      <p:graphicFrame>
        <p:nvGraphicFramePr>
          <p:cNvPr id="21" name="Content Placeholder 5">
            <a:extLst>
              <a:ext uri="{FF2B5EF4-FFF2-40B4-BE49-F238E27FC236}">
                <a16:creationId xmlns:a16="http://schemas.microsoft.com/office/drawing/2014/main" id="{0045A992-391E-D647-A147-869B0978AF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8802996"/>
              </p:ext>
            </p:extLst>
          </p:nvPr>
        </p:nvGraphicFramePr>
        <p:xfrm>
          <a:off x="311150" y="1600200"/>
          <a:ext cx="11576049" cy="1524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9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4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0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0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4700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4700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4700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447006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30967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US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P</a:t>
                      </a:r>
                      <a:r>
                        <a:rPr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lant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lang="en-US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C</a:t>
                      </a:r>
                      <a:r>
                        <a:rPr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Brown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Orange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Yellow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193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CLV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Cleveland, OH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1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20.7%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12.4%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1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19.8%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1" i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20.5%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13.1%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13.5%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9193"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HKP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Hackettstown, NJ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1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25.0%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12.5%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1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12.5%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1" i="0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25.0%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12.5%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>
                        <a:buNone/>
                      </a:pPr>
                      <a:r>
                        <a:rPr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12.5%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5EB8930C-CD15-7044-9871-6EEF46B34150}"/>
              </a:ext>
            </a:extLst>
          </p:cNvPr>
          <p:cNvSpPr txBox="1"/>
          <p:nvPr/>
        </p:nvSpPr>
        <p:spPr>
          <a:xfrm>
            <a:off x="311150" y="3908254"/>
            <a:ext cx="11576050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“Our color blends were selected by conducting consumer preference tests, which indicate the assortment of colors that pleased the greatest number of people and created the most attractive overall effect.”</a:t>
            </a:r>
            <a:endParaRPr lang="en-US" sz="16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64A6FB-5D1C-5B42-B5C8-A130090DD354}"/>
              </a:ext>
            </a:extLst>
          </p:cNvPr>
          <p:cNvSpPr txBox="1"/>
          <p:nvPr/>
        </p:nvSpPr>
        <p:spPr>
          <a:xfrm>
            <a:off x="307975" y="5320150"/>
            <a:ext cx="11576050" cy="120032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“Each large production batch is blended to those ratios and mixed thoroughly. However, since the individual packages are filled by weight on high-speed equipment, and not by count, it is possible to have an unusual color distribution”</a:t>
            </a:r>
            <a:endParaRPr lang="en-US" sz="16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6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5025F-8DA7-514B-B4F4-01DC2BDFB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</a:t>
            </a:r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C0FF69-EFB2-434A-AEE1-D2D81FD63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1259" y="152855"/>
            <a:ext cx="533400" cy="7467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B1F7D4-27C6-554F-9208-182137F037DD}"/>
              </a:ext>
            </a:extLst>
          </p:cNvPr>
          <p:cNvSpPr txBox="1"/>
          <p:nvPr/>
        </p:nvSpPr>
        <p:spPr>
          <a:xfrm>
            <a:off x="1277793" y="1708980"/>
            <a:ext cx="9636414" cy="132343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What can we do to get a better estimate of the whole population of M&amp;Ms?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826FD5-0122-5C44-A073-F8E37835B4FA}"/>
              </a:ext>
            </a:extLst>
          </p:cNvPr>
          <p:cNvSpPr txBox="1"/>
          <p:nvPr/>
        </p:nvSpPr>
        <p:spPr>
          <a:xfrm>
            <a:off x="4316648" y="4502689"/>
            <a:ext cx="3558704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Bigger samples?</a:t>
            </a:r>
            <a:endParaRPr lang="en-US" sz="24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C0AF97-188D-5747-BA1B-EB9D1E8CA60C}"/>
              </a:ext>
            </a:extLst>
          </p:cNvPr>
          <p:cNvSpPr txBox="1"/>
          <p:nvPr/>
        </p:nvSpPr>
        <p:spPr>
          <a:xfrm>
            <a:off x="4394011" y="3656277"/>
            <a:ext cx="3403978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More samples?</a:t>
            </a:r>
            <a:endParaRPr lang="en-US" sz="24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24A4B94-55BF-CC48-A734-75020525D6E6}"/>
              </a:ext>
            </a:extLst>
          </p:cNvPr>
          <p:cNvCxnSpPr/>
          <p:nvPr/>
        </p:nvCxnSpPr>
        <p:spPr>
          <a:xfrm>
            <a:off x="4191000" y="1077687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1D997E4-ADB5-1944-B042-2AA880BEF041}"/>
              </a:ext>
            </a:extLst>
          </p:cNvPr>
          <p:cNvSpPr txBox="1"/>
          <p:nvPr/>
        </p:nvSpPr>
        <p:spPr>
          <a:xfrm>
            <a:off x="2313899" y="5349101"/>
            <a:ext cx="756420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Bigger sample size = better sampling</a:t>
            </a:r>
            <a:endParaRPr lang="en-US" sz="2400" dirty="0">
              <a:solidFill>
                <a:schemeClr val="accent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838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249328-FA89-BC42-BCC9-43E01622D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07127"/>
            <a:ext cx="12192000" cy="2730890"/>
          </a:xfrm>
        </p:spPr>
        <p:txBody>
          <a:bodyPr>
            <a:normAutofit/>
          </a:bodyPr>
          <a:lstStyle/>
          <a:p>
            <a:r>
              <a:rPr lang="en-US" dirty="0"/>
              <a:t>SAMPLING WITH COMPUTERS</a:t>
            </a:r>
            <a:endParaRPr lang="en-US" spc="1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1D5134-5849-D94B-AC4A-6D6E91A6E89E}"/>
              </a:ext>
            </a:extLst>
          </p:cNvPr>
          <p:cNvSpPr/>
          <p:nvPr/>
        </p:nvSpPr>
        <p:spPr>
          <a:xfrm>
            <a:off x="0" y="0"/>
            <a:ext cx="12192000" cy="72904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3F64D5-FB37-C54C-B206-79119037F4FA}"/>
              </a:ext>
            </a:extLst>
          </p:cNvPr>
          <p:cNvSpPr/>
          <p:nvPr/>
        </p:nvSpPr>
        <p:spPr>
          <a:xfrm>
            <a:off x="0" y="6128951"/>
            <a:ext cx="12192000" cy="72904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14841-D5DB-874A-BAF2-124C80FC9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363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9FE8B-F6A8-3142-A3DF-EC94DD0C1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F2CACB-704B-F74F-88BC-999DE12C06AB}"/>
              </a:ext>
            </a:extLst>
          </p:cNvPr>
          <p:cNvSpPr/>
          <p:nvPr/>
        </p:nvSpPr>
        <p:spPr>
          <a:xfrm>
            <a:off x="4932471" y="1707408"/>
            <a:ext cx="2346446" cy="769441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Exam 2</a:t>
            </a:r>
            <a:endParaRPr lang="en-US" sz="4400" b="1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 Condensed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77CDB6E-AE65-4E4B-94AD-33164BBE2155}"/>
              </a:ext>
            </a:extLst>
          </p:cNvPr>
          <p:cNvCxnSpPr/>
          <p:nvPr/>
        </p:nvCxnSpPr>
        <p:spPr>
          <a:xfrm>
            <a:off x="4191000" y="1077687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862C3C2F-239D-3447-B50A-933B061F3251}"/>
              </a:ext>
            </a:extLst>
          </p:cNvPr>
          <p:cNvSpPr/>
          <p:nvPr/>
        </p:nvSpPr>
        <p:spPr>
          <a:xfrm>
            <a:off x="3334550" y="2769944"/>
            <a:ext cx="5542285" cy="769441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Sampling vocabulary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7D8DAD6-A8A6-F24B-94AE-B3578C602D15}"/>
              </a:ext>
            </a:extLst>
          </p:cNvPr>
          <p:cNvSpPr/>
          <p:nvPr/>
        </p:nvSpPr>
        <p:spPr>
          <a:xfrm>
            <a:off x="3470176" y="3832480"/>
            <a:ext cx="5271037" cy="769441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Sampling in real life</a:t>
            </a:r>
            <a:endParaRPr lang="en-US" sz="4400" b="1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 Condensed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6754635-E873-F841-8113-5487E1001039}"/>
              </a:ext>
            </a:extLst>
          </p:cNvPr>
          <p:cNvCxnSpPr/>
          <p:nvPr/>
        </p:nvCxnSpPr>
        <p:spPr>
          <a:xfrm>
            <a:off x="1756510" y="2618720"/>
            <a:ext cx="8983780" cy="0"/>
          </a:xfrm>
          <a:prstGeom prst="line">
            <a:avLst/>
          </a:prstGeom>
          <a:ln w="38100"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A1E005EF-67BF-C044-ACAC-3D2281A536CC}"/>
              </a:ext>
            </a:extLst>
          </p:cNvPr>
          <p:cNvSpPr/>
          <p:nvPr/>
        </p:nvSpPr>
        <p:spPr>
          <a:xfrm>
            <a:off x="2788454" y="4895016"/>
            <a:ext cx="6634476" cy="769441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Sampling with computers</a:t>
            </a:r>
            <a:endParaRPr lang="en-US" sz="4400" b="1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09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8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249328-FA89-BC42-BCC9-43E01622D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09739"/>
            <a:ext cx="12192000" cy="2044843"/>
          </a:xfrm>
        </p:spPr>
        <p:txBody>
          <a:bodyPr/>
          <a:lstStyle/>
          <a:p>
            <a:r>
              <a:rPr lang="en-US" spc="1000" dirty="0"/>
              <a:t>EXAM 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E77CD8-76C1-9843-BCBE-7D1C221985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1D5134-5849-D94B-AC4A-6D6E91A6E89E}"/>
              </a:ext>
            </a:extLst>
          </p:cNvPr>
          <p:cNvSpPr/>
          <p:nvPr/>
        </p:nvSpPr>
        <p:spPr>
          <a:xfrm>
            <a:off x="0" y="0"/>
            <a:ext cx="12192000" cy="7290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3F64D5-FB37-C54C-B206-79119037F4FA}"/>
              </a:ext>
            </a:extLst>
          </p:cNvPr>
          <p:cNvSpPr/>
          <p:nvPr/>
        </p:nvSpPr>
        <p:spPr>
          <a:xfrm>
            <a:off x="0" y="6128951"/>
            <a:ext cx="12192000" cy="7290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16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249328-FA89-BC42-BCC9-43E01622D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69791"/>
            <a:ext cx="12192000" cy="2280371"/>
          </a:xfrm>
        </p:spPr>
        <p:txBody>
          <a:bodyPr>
            <a:normAutofit/>
          </a:bodyPr>
          <a:lstStyle/>
          <a:p>
            <a:r>
              <a:rPr lang="en-US" dirty="0"/>
              <a:t>SAMPLING </a:t>
            </a:r>
            <a:br>
              <a:rPr lang="en-US" dirty="0"/>
            </a:br>
            <a:r>
              <a:rPr lang="en-US" dirty="0"/>
              <a:t>VOCABULARY</a:t>
            </a:r>
            <a:endParaRPr lang="en-US" spc="1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1D5134-5849-D94B-AC4A-6D6E91A6E89E}"/>
              </a:ext>
            </a:extLst>
          </p:cNvPr>
          <p:cNvSpPr/>
          <p:nvPr/>
        </p:nvSpPr>
        <p:spPr>
          <a:xfrm>
            <a:off x="0" y="0"/>
            <a:ext cx="12192000" cy="7290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3F64D5-FB37-C54C-B206-79119037F4FA}"/>
              </a:ext>
            </a:extLst>
          </p:cNvPr>
          <p:cNvSpPr/>
          <p:nvPr/>
        </p:nvSpPr>
        <p:spPr>
          <a:xfrm>
            <a:off x="0" y="6128951"/>
            <a:ext cx="12192000" cy="72904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214841-D5DB-874A-BAF2-124C80FC9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3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A9542-8DBB-7C47-B807-33471E040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DEFINING THE POPULATION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3D03FBB-1A96-834E-B34F-2B80208070D7}"/>
              </a:ext>
            </a:extLst>
          </p:cNvPr>
          <p:cNvCxnSpPr/>
          <p:nvPr/>
        </p:nvCxnSpPr>
        <p:spPr>
          <a:xfrm>
            <a:off x="4191000" y="1077687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102A13C-D99A-8244-BE77-660221DCFA27}"/>
              </a:ext>
            </a:extLst>
          </p:cNvPr>
          <p:cNvSpPr txBox="1"/>
          <p:nvPr/>
        </p:nvSpPr>
        <p:spPr>
          <a:xfrm>
            <a:off x="4608329" y="1498667"/>
            <a:ext cx="2975342" cy="707886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Population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336DA8-7F86-784B-BB60-FC7B7E811D75}"/>
              </a:ext>
            </a:extLst>
          </p:cNvPr>
          <p:cNvSpPr txBox="1"/>
          <p:nvPr/>
        </p:nvSpPr>
        <p:spPr>
          <a:xfrm>
            <a:off x="3751118" y="2335305"/>
            <a:ext cx="4689764" cy="12003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A collection of things in the world</a:t>
            </a:r>
            <a:endParaRPr lang="en-US" sz="24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167660-B2BE-E046-95E4-5331FEAED58F}"/>
              </a:ext>
            </a:extLst>
          </p:cNvPr>
          <p:cNvSpPr txBox="1"/>
          <p:nvPr/>
        </p:nvSpPr>
        <p:spPr>
          <a:xfrm>
            <a:off x="3287016" y="4104035"/>
            <a:ext cx="5621971" cy="707886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Population parameter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DC53C9-496F-0746-ABB3-17E438538FB8}"/>
              </a:ext>
            </a:extLst>
          </p:cNvPr>
          <p:cNvSpPr txBox="1"/>
          <p:nvPr/>
        </p:nvSpPr>
        <p:spPr>
          <a:xfrm>
            <a:off x="3315244" y="4971406"/>
            <a:ext cx="5676356" cy="12003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Something we want to know about the population</a:t>
            </a:r>
            <a:endParaRPr lang="en-US" sz="24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7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A9542-8DBB-7C47-B807-33471E040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COUNTING THE POPULATION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3D03FBB-1A96-834E-B34F-2B80208070D7}"/>
              </a:ext>
            </a:extLst>
          </p:cNvPr>
          <p:cNvCxnSpPr/>
          <p:nvPr/>
        </p:nvCxnSpPr>
        <p:spPr>
          <a:xfrm>
            <a:off x="4191000" y="1077687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102A13C-D99A-8244-BE77-660221DCFA27}"/>
              </a:ext>
            </a:extLst>
          </p:cNvPr>
          <p:cNvSpPr txBox="1"/>
          <p:nvPr/>
        </p:nvSpPr>
        <p:spPr>
          <a:xfrm>
            <a:off x="5079901" y="1498667"/>
            <a:ext cx="2032198" cy="707886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Census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336DA8-7F86-784B-BB60-FC7B7E811D75}"/>
              </a:ext>
            </a:extLst>
          </p:cNvPr>
          <p:cNvSpPr txBox="1"/>
          <p:nvPr/>
        </p:nvSpPr>
        <p:spPr>
          <a:xfrm>
            <a:off x="3314703" y="2335305"/>
            <a:ext cx="5583382" cy="12003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Count every single thing in the whole population</a:t>
            </a:r>
            <a:endParaRPr lang="en-US" sz="24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167660-B2BE-E046-95E4-5331FEAED58F}"/>
              </a:ext>
            </a:extLst>
          </p:cNvPr>
          <p:cNvSpPr txBox="1"/>
          <p:nvPr/>
        </p:nvSpPr>
        <p:spPr>
          <a:xfrm>
            <a:off x="4781563" y="4104035"/>
            <a:ext cx="2660587" cy="707886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Sampling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DC53C9-496F-0746-ABB3-17E438538FB8}"/>
              </a:ext>
            </a:extLst>
          </p:cNvPr>
          <p:cNvSpPr txBox="1"/>
          <p:nvPr/>
        </p:nvSpPr>
        <p:spPr>
          <a:xfrm>
            <a:off x="3315244" y="4971406"/>
            <a:ext cx="5676356" cy="12003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Select parts of the population and count those</a:t>
            </a:r>
            <a:endParaRPr lang="en-US" sz="24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355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A9542-8DBB-7C47-B807-33471E040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2855"/>
            <a:ext cx="12192000" cy="912016"/>
          </a:xfrm>
        </p:spPr>
        <p:txBody>
          <a:bodyPr>
            <a:noAutofit/>
          </a:bodyPr>
          <a:lstStyle/>
          <a:p>
            <a:r>
              <a:rPr lang="en-US" sz="4000" dirty="0"/>
              <a:t>MEASURE THE SAMPLE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3D03FBB-1A96-834E-B34F-2B80208070D7}"/>
              </a:ext>
            </a:extLst>
          </p:cNvPr>
          <p:cNvCxnSpPr/>
          <p:nvPr/>
        </p:nvCxnSpPr>
        <p:spPr>
          <a:xfrm>
            <a:off x="4191000" y="1077687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102A13C-D99A-8244-BE77-660221DCFA27}"/>
              </a:ext>
            </a:extLst>
          </p:cNvPr>
          <p:cNvSpPr txBox="1"/>
          <p:nvPr/>
        </p:nvSpPr>
        <p:spPr>
          <a:xfrm>
            <a:off x="2095499" y="2094412"/>
            <a:ext cx="8001000" cy="707886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Sample statistic or point estimate</a:t>
            </a:r>
            <a:endParaRPr lang="en-US" sz="28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336DA8-7F86-784B-BB60-FC7B7E811D75}"/>
              </a:ext>
            </a:extLst>
          </p:cNvPr>
          <p:cNvSpPr txBox="1"/>
          <p:nvPr/>
        </p:nvSpPr>
        <p:spPr>
          <a:xfrm>
            <a:off x="3314703" y="2931050"/>
            <a:ext cx="5583382" cy="12003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The population parameter, but for the sample</a:t>
            </a:r>
            <a:endParaRPr lang="en-US" sz="24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B9FDFF-6670-C042-9D1F-517BED1F9D17}"/>
              </a:ext>
            </a:extLst>
          </p:cNvPr>
          <p:cNvSpPr txBox="1"/>
          <p:nvPr/>
        </p:nvSpPr>
        <p:spPr>
          <a:xfrm>
            <a:off x="4372974" y="4260131"/>
            <a:ext cx="3466841" cy="46166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Uses the hat sign; p-hat</a:t>
            </a:r>
            <a:endParaRPr lang="en-US" sz="16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1BC395-35C1-C145-8D72-9EAA63CA9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047" y="5292635"/>
            <a:ext cx="558800" cy="6705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6B69B4-233D-D244-B8A7-3E29BFA03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0035" y="4998894"/>
            <a:ext cx="688787" cy="96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94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A9542-8DBB-7C47-B807-33471E040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2855"/>
            <a:ext cx="12192000" cy="912016"/>
          </a:xfrm>
        </p:spPr>
        <p:txBody>
          <a:bodyPr>
            <a:noAutofit/>
          </a:bodyPr>
          <a:lstStyle/>
          <a:p>
            <a:r>
              <a:rPr lang="en-US" sz="4000" dirty="0"/>
              <a:t>IS THE SAMPLE GOOD?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3D03FBB-1A96-834E-B34F-2B80208070D7}"/>
              </a:ext>
            </a:extLst>
          </p:cNvPr>
          <p:cNvCxnSpPr/>
          <p:nvPr/>
        </p:nvCxnSpPr>
        <p:spPr>
          <a:xfrm>
            <a:off x="4191000" y="1077687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102A13C-D99A-8244-BE77-660221DCFA27}"/>
              </a:ext>
            </a:extLst>
          </p:cNvPr>
          <p:cNvSpPr txBox="1"/>
          <p:nvPr/>
        </p:nvSpPr>
        <p:spPr>
          <a:xfrm>
            <a:off x="3851674" y="1498667"/>
            <a:ext cx="4516355" cy="64633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Representativeness</a:t>
            </a:r>
            <a:endParaRPr lang="en-US" sz="24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336DA8-7F86-784B-BB60-FC7B7E811D75}"/>
              </a:ext>
            </a:extLst>
          </p:cNvPr>
          <p:cNvSpPr txBox="1"/>
          <p:nvPr/>
        </p:nvSpPr>
        <p:spPr>
          <a:xfrm>
            <a:off x="2238509" y="2252619"/>
            <a:ext cx="7689796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Does the sample look like the population?</a:t>
            </a:r>
            <a:endParaRPr lang="en-US" sz="20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167660-B2BE-E046-95E4-5331FEAED58F}"/>
              </a:ext>
            </a:extLst>
          </p:cNvPr>
          <p:cNvSpPr txBox="1"/>
          <p:nvPr/>
        </p:nvSpPr>
        <p:spPr>
          <a:xfrm>
            <a:off x="4287983" y="5252266"/>
            <a:ext cx="3626570" cy="64633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Generalizability</a:t>
            </a:r>
            <a:endParaRPr lang="en-US" sz="24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DC53C9-496F-0746-ABB3-17E438538FB8}"/>
              </a:ext>
            </a:extLst>
          </p:cNvPr>
          <p:cNvSpPr txBox="1"/>
          <p:nvPr/>
        </p:nvSpPr>
        <p:spPr>
          <a:xfrm>
            <a:off x="3529690" y="5989772"/>
            <a:ext cx="5160324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Is p-hat a good guess of p?</a:t>
            </a:r>
            <a:endParaRPr lang="en-US" sz="20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CA23C1-CAD3-9A47-9A82-977E25BE1F6D}"/>
              </a:ext>
            </a:extLst>
          </p:cNvPr>
          <p:cNvSpPr txBox="1"/>
          <p:nvPr/>
        </p:nvSpPr>
        <p:spPr>
          <a:xfrm>
            <a:off x="3612003" y="3134030"/>
            <a:ext cx="4977816" cy="64633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Bias and randomness</a:t>
            </a:r>
            <a:endParaRPr lang="en-US" sz="24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E95A0D-FAB7-2D48-AD81-8F6060079BB2}"/>
              </a:ext>
            </a:extLst>
          </p:cNvPr>
          <p:cNvSpPr txBox="1"/>
          <p:nvPr/>
        </p:nvSpPr>
        <p:spPr>
          <a:xfrm>
            <a:off x="2332969" y="3872409"/>
            <a:ext cx="7526062" cy="10772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Does every part of the population have the same chance of being sampled?</a:t>
            </a:r>
            <a:endParaRPr lang="en-US" sz="20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44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36C5B-2F75-A548-B637-9D97690F0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EVEN DO THIS?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31C731-40B9-6440-9AE1-B69598846DE1}"/>
              </a:ext>
            </a:extLst>
          </p:cNvPr>
          <p:cNvCxnSpPr/>
          <p:nvPr/>
        </p:nvCxnSpPr>
        <p:spPr>
          <a:xfrm>
            <a:off x="4191000" y="1077687"/>
            <a:ext cx="3810000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20847E21-E477-944B-AB6F-BE919AD9BCFD}"/>
              </a:ext>
            </a:extLst>
          </p:cNvPr>
          <p:cNvSpPr txBox="1"/>
          <p:nvPr/>
        </p:nvSpPr>
        <p:spPr>
          <a:xfrm>
            <a:off x="2685931" y="3105834"/>
            <a:ext cx="6847838" cy="64633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If a sample is taken at random…</a:t>
            </a:r>
            <a:endParaRPr lang="en-US" sz="24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958E11-54C2-AD4E-8C1C-C49991155BA7}"/>
              </a:ext>
            </a:extLst>
          </p:cNvPr>
          <p:cNvSpPr txBox="1"/>
          <p:nvPr/>
        </p:nvSpPr>
        <p:spPr>
          <a:xfrm>
            <a:off x="1735278" y="4091296"/>
            <a:ext cx="8749145" cy="64633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…it will be unbiased and representative…</a:t>
            </a:r>
            <a:endParaRPr lang="en-US" sz="24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A28988-FE2C-B64B-A7A6-8FBAB21868F4}"/>
              </a:ext>
            </a:extLst>
          </p:cNvPr>
          <p:cNvSpPr txBox="1"/>
          <p:nvPr/>
        </p:nvSpPr>
        <p:spPr>
          <a:xfrm>
            <a:off x="2334492" y="5008373"/>
            <a:ext cx="7529950" cy="1508105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…and the sample estimates can generalize to the whole population </a:t>
            </a:r>
            <a:br>
              <a:rPr lang="en-US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</a:br>
            <a:r>
              <a:rPr lang="en-US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 Condensed" charset="0"/>
              </a:rPr>
              <a:t>(within a confidence interval)</a:t>
            </a:r>
            <a:endParaRPr lang="en-US" sz="2400" baseline="-25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42FB46-6024-FE4A-983C-1DD1FEAB37EF}"/>
              </a:ext>
            </a:extLst>
          </p:cNvPr>
          <p:cNvSpPr txBox="1"/>
          <p:nvPr/>
        </p:nvSpPr>
        <p:spPr>
          <a:xfrm>
            <a:off x="3515360" y="1491596"/>
            <a:ext cx="5161279" cy="12003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Condensed" charset="0"/>
              </a:rPr>
              <a:t>Censuses are expensive and often impossible</a:t>
            </a:r>
            <a:endParaRPr lang="en-US" sz="2400" baseline="-25000" dirty="0">
              <a:solidFill>
                <a:schemeClr val="accent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35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ctober Roads 1">
      <a:dk1>
        <a:srgbClr val="4D4D4D"/>
      </a:dk1>
      <a:lt1>
        <a:srgbClr val="FFFFFF"/>
      </a:lt1>
      <a:dk2>
        <a:srgbClr val="44546A"/>
      </a:dk2>
      <a:lt2>
        <a:srgbClr val="E7E6E6"/>
      </a:lt2>
      <a:accent1>
        <a:srgbClr val="6CB9DC"/>
      </a:accent1>
      <a:accent2>
        <a:srgbClr val="821F29"/>
      </a:accent2>
      <a:accent3>
        <a:srgbClr val="D46600"/>
      </a:accent3>
      <a:accent4>
        <a:srgbClr val="7D4A04"/>
      </a:accent4>
      <a:accent5>
        <a:srgbClr val="ADBD06"/>
      </a:accent5>
      <a:accent6>
        <a:srgbClr val="F6E03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8137</TotalTime>
  <Words>459</Words>
  <Application>Microsoft Macintosh PowerPoint</Application>
  <PresentationFormat>Widescreen</PresentationFormat>
  <Paragraphs>93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Avenir Next Demi Bold</vt:lpstr>
      <vt:lpstr>Calibri</vt:lpstr>
      <vt:lpstr>Roboto</vt:lpstr>
      <vt:lpstr>Roboto Condensed</vt:lpstr>
      <vt:lpstr>Roboto Light</vt:lpstr>
      <vt:lpstr>Office Theme</vt:lpstr>
      <vt:lpstr>SAMPLING</vt:lpstr>
      <vt:lpstr>PLAN FOR TODAY</vt:lpstr>
      <vt:lpstr>EXAM 2</vt:lpstr>
      <vt:lpstr>SAMPLING  VOCABULARY</vt:lpstr>
      <vt:lpstr>DEFINING THE POPULATION</vt:lpstr>
      <vt:lpstr>COUNTING THE POPULATION</vt:lpstr>
      <vt:lpstr>MEASURE THE SAMPLE</vt:lpstr>
      <vt:lpstr>IS THE SAMPLE GOOD?</vt:lpstr>
      <vt:lpstr>WHY EVEN DO THIS?</vt:lpstr>
      <vt:lpstr>WHAT IF *YOU*  AREN’T COUNTED?</vt:lpstr>
      <vt:lpstr>SAMPLING  IN REAL LIFE</vt:lpstr>
      <vt:lpstr>M&amp;M SAMPLING</vt:lpstr>
      <vt:lpstr>PowerPoint Presentation</vt:lpstr>
      <vt:lpstr>THE TRUE P</vt:lpstr>
      <vt:lpstr>IMPROVING P</vt:lpstr>
      <vt:lpstr>SAMPLING WITH COMPUTERS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Andrew Heiss</dc:creator>
  <cp:lastModifiedBy>Andrew Heiss</cp:lastModifiedBy>
  <cp:revision>213</cp:revision>
  <cp:lastPrinted>2018-10-18T23:05:12Z</cp:lastPrinted>
  <dcterms:created xsi:type="dcterms:W3CDTF">2018-09-04T16:36:47Z</dcterms:created>
  <dcterms:modified xsi:type="dcterms:W3CDTF">2018-11-02T00:47:39Z</dcterms:modified>
</cp:coreProperties>
</file>

<file path=docProps/thumbnail.jpeg>
</file>